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242" y="72"/>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3/17/2023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iaziz007/Data-Science-Capstone-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aziz007/Data-Scienc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aziz007/Data-Science-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aziz007/Data-Science-Capstone-Project/blob/main/Plotl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aziz007/Data-Science-Capston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withouttheh/IBM-Data-Science-Capstone-Project" TargetMode="External"/><Relationship Id="rId5" Type="http://schemas.openxmlformats.org/officeDocument/2006/relationships/hyperlink" Target="https://github.com/Niaziz007/Data-Science-Capstone-Project"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iaziz007/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iaziz007/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iaziz007/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76639"/>
            <a:ext cx="5327015" cy="1568450"/>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a:t>
            </a:r>
            <a:r>
              <a:rPr lang="en-ZA" altLang="en-US" sz="3200" b="1" dirty="0" smtClean="0">
                <a:solidFill>
                  <a:schemeClr val="bg2"/>
                </a:solidFill>
                <a:latin typeface="Microsoft JhengHei" panose="020B0604030504040204" charset="-120"/>
                <a:ea typeface="Microsoft JhengHei" panose="020B0604030504040204" charset="-120"/>
                <a:cs typeface="Arial" panose="020B0604020202020204" pitchFamily="34" charset="0"/>
              </a:rPr>
              <a:t>Haseeb Khan</a:t>
            </a:r>
            <a:endParaRPr 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a:t>
            </a:r>
            <a:r>
              <a:rPr lang="en-ZA" altLang="en-US" sz="3200" b="1" dirty="0" smtClean="0">
                <a:solidFill>
                  <a:schemeClr val="bg2"/>
                </a:solidFill>
                <a:latin typeface="Microsoft JhengHei" panose="020B0604030504040204" charset="-120"/>
                <a:ea typeface="Microsoft JhengHei" panose="020B0604030504040204" charset="-120"/>
                <a:cs typeface="Arial" panose="020B0604020202020204" pitchFamily="34" charset="0"/>
              </a:rPr>
              <a:t>17-March-2023</a:t>
            </a:r>
            <a:endPar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645083"/>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hlinkClick r:id="rId3"/>
              </a:rPr>
              <a:t>https://github.com/Niaziz007/Data-Science-Capstone-Project/blob/main/jupyter-labs-eda-dataviz.ipynb</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4"/>
            <a:ext cx="10687082" cy="5476876"/>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smtClean="0">
                <a:solidFill>
                  <a:schemeClr val="tx1">
                    <a:lumMod val="85000"/>
                    <a:lumOff val="15000"/>
                  </a:schemeClr>
                </a:solidFill>
                <a:latin typeface="Microsoft JhengHei" panose="020B0604030504040204" charset="-120"/>
                <a:ea typeface="Microsoft JhengHei" panose="020B0604030504040204" charset="-120"/>
              </a:rPr>
              <a:t>-</a:t>
            </a:r>
            <a:r>
              <a:rPr lang="en-US" sz="1700" dirty="0" smtClean="0">
                <a:solidFill>
                  <a:schemeClr val="tx1">
                    <a:lumMod val="85000"/>
                    <a:lumOff val="15000"/>
                  </a:schemeClr>
                </a:solidFill>
                <a:latin typeface="Microsoft JhengHei" panose="020B0604030504040204" charset="-120"/>
                <a:ea typeface="Microsoft JhengHei" panose="020B0604030504040204" charset="-120"/>
              </a:rPr>
              <a:t>Displaying </a:t>
            </a:r>
            <a:r>
              <a:rPr lang="en-US" sz="1700" dirty="0">
                <a:solidFill>
                  <a:schemeClr val="tx1">
                    <a:lumMod val="85000"/>
                    <a:lumOff val="15000"/>
                  </a:schemeClr>
                </a:solidFill>
                <a:latin typeface="Microsoft JhengHei" panose="020B0604030504040204" charset="-120"/>
                <a:ea typeface="Microsoft JhengHei" panose="020B0604030504040204" charset="-120"/>
              </a:rPr>
              <a:t>5 records where launch sites begin with the string </a:t>
            </a:r>
            <a:r>
              <a:rPr lang="en-US" sz="1700" dirty="0" smtClean="0">
                <a:solidFill>
                  <a:schemeClr val="tx1">
                    <a:lumMod val="85000"/>
                    <a:lumOff val="15000"/>
                  </a:schemeClr>
                </a:solidFill>
                <a:latin typeface="Microsoft JhengHei" panose="020B0604030504040204" charset="-120"/>
                <a:ea typeface="Microsoft JhengHei" panose="020B0604030504040204" charset="-120"/>
              </a:rPr>
              <a:t>'CCA’- Displaying </a:t>
            </a:r>
            <a:r>
              <a:rPr lang="en-US" sz="1700" dirty="0">
                <a:solidFill>
                  <a:schemeClr val="tx1">
                    <a:lumMod val="85000"/>
                    <a:lumOff val="15000"/>
                  </a:schemeClr>
                </a:solidFill>
                <a:latin typeface="Microsoft JhengHei" panose="020B0604030504040204" charset="-120"/>
                <a:ea typeface="Microsoft JhengHei" panose="020B0604030504040204" charset="-120"/>
              </a:rPr>
              <a:t>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 </a:t>
            </a:r>
            <a:r>
              <a:rPr lang="en-US" sz="1700" dirty="0" smtClean="0">
                <a:solidFill>
                  <a:schemeClr val="tx1">
                    <a:lumMod val="85000"/>
                    <a:lumOff val="15000"/>
                  </a:schemeClr>
                </a:solidFill>
                <a:latin typeface="Microsoft JhengHei" panose="020B0604030504040204" charset="-120"/>
                <a:ea typeface="Microsoft JhengHei" panose="020B0604030504040204" charset="-120"/>
              </a:rPr>
              <a:t>Listing </a:t>
            </a:r>
            <a:r>
              <a:rPr lang="en-US" sz="1700" dirty="0">
                <a:solidFill>
                  <a:schemeClr val="tx1">
                    <a:lumMod val="85000"/>
                    <a:lumOff val="15000"/>
                  </a:schemeClr>
                </a:solidFill>
                <a:latin typeface="Microsoft JhengHei" panose="020B0604030504040204" charset="-120"/>
                <a:ea typeface="Microsoft JhengHei" panose="020B0604030504040204" charset="-120"/>
              </a:rPr>
              <a:t>the names of the booster versions which have carried the maximum payload mass </a:t>
            </a:r>
            <a:r>
              <a:rPr lang="en-ZA" sz="1700"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smtClean="0">
                <a:solidFill>
                  <a:schemeClr val="tx1">
                    <a:lumMod val="85000"/>
                    <a:lumOff val="15000"/>
                  </a:schemeClr>
                </a:solidFill>
                <a:latin typeface="Microsoft JhengHei" panose="020B0604030504040204" charset="-120"/>
                <a:ea typeface="Microsoft JhengHei" panose="020B0604030504040204" charset="-120"/>
              </a:rPr>
              <a:t>Ranking </a:t>
            </a:r>
            <a:r>
              <a:rPr lang="en-US" sz="1700" dirty="0">
                <a:solidFill>
                  <a:schemeClr val="tx1">
                    <a:lumMod val="85000"/>
                    <a:lumOff val="15000"/>
                  </a:schemeClr>
                </a:solidFill>
                <a:latin typeface="Microsoft JhengHei" panose="020B0604030504040204" charset="-120"/>
                <a:ea typeface="Microsoft JhengHei" panose="020B0604030504040204" charset="-120"/>
              </a:rPr>
              <a:t>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smtClean="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smtClean="0">
                <a:solidFill>
                  <a:schemeClr val="tx1">
                    <a:lumMod val="85000"/>
                    <a:lumOff val="15000"/>
                  </a:schemeClr>
                </a:solidFill>
                <a:latin typeface="Microsoft JhengHei" panose="020B0604030504040204" charset="-120"/>
                <a:ea typeface="Microsoft JhengHei" panose="020B0604030504040204" charset="-120"/>
                <a:sym typeface="+mn-ea"/>
                <a:hlinkClick r:id="rId3"/>
              </a:rPr>
              <a:t>https://github.com/Niaziz007/Data-Science-Capstone-Project/blob/main/jupyter-labs-eda-sql-coursera_sqllite.ipynb</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hlinkClick r:id="rId3"/>
              </a:rPr>
              <a:t>https://github.com/Niaziz007/Data-Science-Capstone-Project/blob/main/lab_jupyter_launch_site_location.ipynb</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err="1">
                <a:solidFill>
                  <a:schemeClr val="tx1">
                    <a:lumMod val="85000"/>
                    <a:lumOff val="15000"/>
                  </a:schemeClr>
                </a:solidFill>
                <a:latin typeface="Microsoft JhengHei" panose="020B0604030504040204" charset="-120"/>
                <a:ea typeface="Microsoft JhengHei" panose="020B0604030504040204" charset="-120"/>
              </a:rPr>
              <a:t>ie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smtClean="0">
                <a:solidFill>
                  <a:schemeClr val="tx1">
                    <a:lumMod val="85000"/>
                    <a:lumOff val="15000"/>
                  </a:schemeClr>
                </a:solidFill>
                <a:latin typeface="Microsoft JhengHei" panose="020B0604030504040204" charset="-120"/>
                <a:ea typeface="Microsoft JhengHei" panose="020B0604030504040204" charset="-120"/>
              </a:rPr>
              <a:t>chart using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7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sing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hlinkClick r:id="rId3"/>
              </a:rPr>
              <a:t>https://github.com/Niaziz007/Data-Science-Capstone-Project/blob/main/Plotly.ipynb</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hlinkClick r:id="rId3"/>
              </a:rPr>
              <a:t>https://github.com/Niaziz007/Data-Science-Capstone-Project/blob/main/SpaceX_Machine%20Learning%20Prediction_Part_5.ipynb</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1. Create column for “Class”</a:t>
            </a:r>
          </a:p>
        </p:txBody>
      </p:sp>
      <p:sp>
        <p:nvSpPr>
          <p:cNvPr id="10" name="Text Box 9"/>
          <p:cNvSpPr txBox="1"/>
          <p:nvPr/>
        </p:nvSpPr>
        <p:spPr>
          <a:xfrm>
            <a:off x="906145" y="2353945"/>
            <a:ext cx="661987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2. Standardizing the data</a:t>
            </a:r>
          </a:p>
        </p:txBody>
      </p:sp>
      <p:sp>
        <p:nvSpPr>
          <p:cNvPr id="2" name="Text Box 1"/>
          <p:cNvSpPr txBox="1"/>
          <p:nvPr/>
        </p:nvSpPr>
        <p:spPr>
          <a:xfrm>
            <a:off x="904875" y="2984500"/>
            <a:ext cx="661987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a:t>3. Split ito training and test set</a:t>
            </a:r>
          </a:p>
        </p:txBody>
      </p:sp>
      <p:sp>
        <p:nvSpPr>
          <p:cNvPr id="16" name="Text Box 15"/>
          <p:cNvSpPr txBox="1"/>
          <p:nvPr/>
        </p:nvSpPr>
        <p:spPr>
          <a:xfrm>
            <a:off x="906145" y="3609975"/>
            <a:ext cx="6602095" cy="61404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4. Find best </a:t>
            </a:r>
            <a:r>
              <a:rPr lang="en-ZA" altLang="en-GB" dirty="0" err="1"/>
              <a:t>Hyperparameter</a:t>
            </a:r>
            <a:r>
              <a:rPr lang="en-ZA" altLang="en-GB" dirty="0"/>
              <a:t>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5. Use test data to evaluate models </a:t>
            </a:r>
            <a:r>
              <a:rPr lang="en-ZA" altLang="en-GB" dirty="0">
                <a:sym typeface="+mn-ea"/>
              </a:rPr>
              <a:t>based on their accuracy scores and confusion matrix </a:t>
            </a:r>
            <a:endParaRPr lang="en-ZA" altLang="en-GB" dirty="0"/>
          </a:p>
          <a:p>
            <a:endParaRPr lang="en-ZA" alt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smtClean="0">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smtClean="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smtClean="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smtClean="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smtClean="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smtClean="0">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smtClean="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smtClean="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ction="ppaction://hlinkfile"/>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a:t>
            </a:r>
            <a:r>
              <a:rPr lang="en-ZA" altLang="en-US" sz="22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2200" dirty="0" smtClean="0">
                <a:solidFill>
                  <a:schemeClr val="tx1">
                    <a:lumMod val="85000"/>
                    <a:lumOff val="15000"/>
                  </a:schemeClr>
                </a:solidFill>
                <a:latin typeface="Microsoft JhengHei" panose="020B0604030504040204" charset="-120"/>
                <a:ea typeface="Microsoft JhengHei" panose="020B0604030504040204" charset="-120"/>
                <a:hlinkClick r:id="rId5"/>
              </a:rPr>
              <a:t>https://github.com/Niaziz007/Data-Science-Capstone-Project</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smtClean="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smtClean="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GitHub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smtClean="0">
                <a:latin typeface="Microsoft JhengHei" panose="020B0604030504040204" charset="-120"/>
                <a:ea typeface="Microsoft JhengHei" panose="020B0604030504040204" charset="-120"/>
                <a:hlinkClick r:id="rId3"/>
              </a:rPr>
              <a:t>https://github.com/Niaziz007/Data-Science-Capstone-Project/blob/main/jupyter-labs-spacex-data-collection-api.ipynb</a:t>
            </a:r>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1. Request and parse the </a:t>
            </a:r>
            <a:r>
              <a:rPr lang="en-ZA" altLang="en-GB" dirty="0" err="1"/>
              <a:t>SpaceX</a:t>
            </a:r>
            <a:r>
              <a:rPr lang="en-ZA" altLang="en-GB" dirty="0"/>
              <a:t> launch data using the GET request</a:t>
            </a:r>
          </a:p>
        </p:txBody>
      </p:sp>
      <p:sp>
        <p:nvSpPr>
          <p:cNvPr id="10" name="Text Box 9"/>
          <p:cNvSpPr txBox="1"/>
          <p:nvPr/>
        </p:nvSpPr>
        <p:spPr>
          <a:xfrm>
            <a:off x="906145" y="2625725"/>
            <a:ext cx="651700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2. Normalize JSON response into a </a:t>
            </a:r>
            <a:r>
              <a:rPr lang="en-ZA" altLang="en-GB" dirty="0" err="1"/>
              <a:t>dataframe</a:t>
            </a:r>
            <a:endParaRPr lang="en-ZA" altLang="en-GB" dirty="0"/>
          </a:p>
        </p:txBody>
      </p:sp>
      <p:sp>
        <p:nvSpPr>
          <p:cNvPr id="11" name="Text Box 10"/>
          <p:cNvSpPr txBox="1"/>
          <p:nvPr/>
        </p:nvSpPr>
        <p:spPr>
          <a:xfrm>
            <a:off x="906145" y="3252470"/>
            <a:ext cx="651700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3. Extract only useful columns  using </a:t>
            </a:r>
            <a:r>
              <a:rPr lang="en-ZA" altLang="en-GB" dirty="0" err="1"/>
              <a:t>auxilary</a:t>
            </a:r>
            <a:r>
              <a:rPr lang="en-ZA" altLang="en-GB" dirty="0"/>
              <a:t> functions</a:t>
            </a:r>
          </a:p>
        </p:txBody>
      </p:sp>
      <p:sp>
        <p:nvSpPr>
          <p:cNvPr id="13" name="Text Box 12"/>
          <p:cNvSpPr txBox="1"/>
          <p:nvPr/>
        </p:nvSpPr>
        <p:spPr>
          <a:xfrm>
            <a:off x="906145" y="3884930"/>
            <a:ext cx="651700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4. Create new pandas </a:t>
            </a:r>
            <a:r>
              <a:rPr lang="en-ZA" altLang="en-GB" dirty="0" smtClean="0"/>
              <a:t>data-frame </a:t>
            </a:r>
            <a:r>
              <a:rPr lang="en-ZA" altLang="en-GB" dirty="0"/>
              <a:t>from dictionary </a:t>
            </a:r>
          </a:p>
        </p:txBody>
      </p:sp>
      <p:sp>
        <p:nvSpPr>
          <p:cNvPr id="14" name="Text Box 13"/>
          <p:cNvSpPr txBox="1"/>
          <p:nvPr/>
        </p:nvSpPr>
        <p:spPr>
          <a:xfrm>
            <a:off x="906145" y="4507865"/>
            <a:ext cx="651827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5. Filter </a:t>
            </a:r>
            <a:r>
              <a:rPr lang="en-ZA" altLang="en-GB" dirty="0" smtClean="0"/>
              <a:t>data-frame </a:t>
            </a:r>
            <a:r>
              <a:rPr lang="en-ZA" altLang="en-GB" dirty="0"/>
              <a:t>to only include Falcon 9 launches </a:t>
            </a:r>
          </a:p>
        </p:txBody>
      </p:sp>
      <p:sp>
        <p:nvSpPr>
          <p:cNvPr id="15" name="Text Box 14"/>
          <p:cNvSpPr txBox="1"/>
          <p:nvPr/>
        </p:nvSpPr>
        <p:spPr>
          <a:xfrm>
            <a:off x="906145" y="5135245"/>
            <a:ext cx="6518910"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6. Handle missing values</a:t>
            </a:r>
          </a:p>
        </p:txBody>
      </p:sp>
      <p:sp>
        <p:nvSpPr>
          <p:cNvPr id="16" name="Text Box 15"/>
          <p:cNvSpPr txBox="1"/>
          <p:nvPr/>
        </p:nvSpPr>
        <p:spPr>
          <a:xfrm>
            <a:off x="906145" y="5753100"/>
            <a:ext cx="6518910"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p>
            <a:r>
              <a:rPr lang="en-ZA" altLang="en-GB" sz="1700" dirty="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smtClean="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rgbClr val="FF0000"/>
                </a:solidFill>
                <a:latin typeface="Microsoft JhengHei" panose="020B0604030504040204" charset="-120"/>
                <a:ea typeface="Microsoft JhengHei" panose="020B0604030504040204" charset="-120"/>
              </a:rPr>
              <a:t> </a:t>
            </a:r>
            <a:r>
              <a:rPr lang="en-ZA" altLang="en-US" sz="1700" dirty="0" smtClean="0">
                <a:solidFill>
                  <a:srgbClr val="FF0000"/>
                </a:solidFill>
                <a:latin typeface="Microsoft JhengHei" panose="020B0604030504040204" charset="-120"/>
                <a:ea typeface="Microsoft JhengHei" panose="020B0604030504040204" charset="-120"/>
                <a:hlinkClick r:id="rId3"/>
              </a:rPr>
              <a:t>https://github.com/Niaziz007/Data-Science-Capstone-Project/blob/main/jupyter-labs-webscraping.ipynb</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smtClean="0">
                <a:solidFill>
                  <a:schemeClr val="tx1">
                    <a:lumMod val="85000"/>
                    <a:lumOff val="15000"/>
                  </a:schemeClr>
                </a:solidFill>
                <a:latin typeface="Microsoft JhengHei" panose="020B0604030504040204" charset="-120"/>
                <a:ea typeface="Microsoft JhengHei" panose="020B0604030504040204" charset="-120"/>
                <a:hlinkClick r:id="rId3"/>
              </a:rPr>
              <a:t>https://github.com/Niaziz007/Data-Science-Capstone-Project/blob/main/labs-jupyter-spacex-Data%20wrangling.ipynb</a:t>
            </a:r>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dirty="0"/>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60000"/>
              <a:lumOff val="40000"/>
            </a:schemeClr>
          </a:solidFill>
          <a:ln w="12700" cap="rnd">
            <a:solidFill>
              <a:schemeClr val="accent1">
                <a:lumMod val="50000"/>
              </a:schemeClr>
            </a:solidFill>
            <a:round/>
          </a:ln>
          <a:effectLst>
            <a:softEdge rad="12700"/>
          </a:effectLst>
        </p:spPr>
        <p:txBody>
          <a:bodyPr wrap="square" rtlCol="0">
            <a:spAutoFit/>
          </a:bodyPr>
          <a:lstStyle>
            <a:defPPr>
              <a:defRPr lang="en-US"/>
            </a:defPPr>
            <a:lvl1pPr>
              <a:defRPr sz="1700">
                <a:solidFill>
                  <a:schemeClr val="tx1">
                    <a:lumMod val="85000"/>
                    <a:lumOff val="15000"/>
                  </a:schemeClr>
                </a:solidFill>
                <a:latin typeface="Microsoft JhengHei" panose="020B0604030504040204" charset="-120"/>
                <a:ea typeface="Microsoft JhengHei" panose="020B0604030504040204" charset="-120"/>
              </a:defRPr>
            </a:lvl1pPr>
          </a:lstStyle>
          <a:p>
            <a:r>
              <a:rPr lang="en-ZA" altLang="en-GB"/>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2551</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Microsoft JhengHei</vt:lpstr>
      <vt:lpstr>Abadi</vt:lpstr>
      <vt:lpstr>Arial</vt:lpstr>
      <vt:lpstr>Calibri</vt:lpstr>
      <vt:lpstr>Calibri Light</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Haseeb Khan Niazi</cp:lastModifiedBy>
  <cp:revision>248</cp:revision>
  <dcterms:created xsi:type="dcterms:W3CDTF">2021-04-29T18:58:00Z</dcterms:created>
  <dcterms:modified xsi:type="dcterms:W3CDTF">2023-03-17T12:09:54Z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